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488" r:id="rId2"/>
    <p:sldId id="373" r:id="rId3"/>
    <p:sldId id="480" r:id="rId4"/>
    <p:sldId id="256" r:id="rId5"/>
    <p:sldId id="482" r:id="rId6"/>
    <p:sldId id="474" r:id="rId7"/>
    <p:sldId id="458" r:id="rId8"/>
    <p:sldId id="48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9811" autoAdjust="0"/>
  </p:normalViewPr>
  <p:slideViewPr>
    <p:cSldViewPr snapToGrid="0">
      <p:cViewPr varScale="1">
        <p:scale>
          <a:sx n="74" d="100"/>
          <a:sy n="74" d="100"/>
        </p:scale>
        <p:origin x="16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6C87A-FD2A-4B82-B283-62EB596BDEB2}" type="datetimeFigureOut">
              <a:rPr lang="en-US" smtClean="0"/>
              <a:t>6/25/2021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DF628-CE87-4244-923A-8D5D0CA675A9}" type="slidenum">
              <a:rPr lang="en-US" smtClean="0"/>
              <a:t>‹#›</a:t>
            </a:fld>
            <a:endParaRPr lang="en-US"/>
          </a:p>
        </p:txBody>
      </p:sp>
    </p:spTree>
    <p:extLst>
      <p:ext uri="{BB962C8B-B14F-4D97-AF65-F5344CB8AC3E}">
        <p14:creationId xmlns:p14="http://schemas.microsoft.com/office/powerpoint/2010/main" val="14078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Choctaw"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en.wikipedia.org/wiki/Southeastern_Ceremonial_Complex#Cosmology" TargetMode="External"/><Relationship Id="rId4" Type="http://schemas.openxmlformats.org/officeDocument/2006/relationships/hyperlink" Target="https://en.wikipedia.org/wiki/Chickasaw"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this program we are not really teaching Architecture or design instead it becomes a tool for </a:t>
            </a:r>
            <a:r>
              <a:rPr lang="en-US" sz="1200" b="1" dirty="0"/>
              <a:t>Culturally Centered Education, still focusing on the Science behind materials, Technology in visualizing virtually, </a:t>
            </a:r>
            <a:r>
              <a:rPr lang="en-US" b="0" i="0" dirty="0">
                <a:solidFill>
                  <a:srgbClr val="333333"/>
                </a:solidFill>
                <a:effectLst/>
                <a:latin typeface="Open Sans" panose="020B0606030504020204" pitchFamily="34" charset="0"/>
              </a:rPr>
              <a:t>Engineering comes into play in understanding construction fundamentals and methods, and the </a:t>
            </a:r>
            <a:r>
              <a:rPr lang="en-US" sz="1200" b="1" dirty="0"/>
              <a:t>Mathematical aspect of geometry and understanding layouts. </a:t>
            </a:r>
          </a:p>
          <a:p>
            <a:endParaRPr lang="en-US" sz="1200" b="1" dirty="0"/>
          </a:p>
          <a:p>
            <a:r>
              <a:rPr lang="en-US" sz="1200" b="1" dirty="0"/>
              <a:t>More than all this, the combination of Science and Design makes architecture a good mode of disseminating STEM education in this project</a:t>
            </a:r>
            <a:endParaRPr lang="en-US" dirty="0"/>
          </a:p>
        </p:txBody>
      </p:sp>
      <p:sp>
        <p:nvSpPr>
          <p:cNvPr id="4" name="Slide Number Placeholder 3"/>
          <p:cNvSpPr>
            <a:spLocks noGrp="1"/>
          </p:cNvSpPr>
          <p:nvPr>
            <p:ph type="sldNum" sz="quarter" idx="5"/>
          </p:nvPr>
        </p:nvSpPr>
        <p:spPr/>
        <p:txBody>
          <a:bodyPr/>
          <a:lstStyle/>
          <a:p>
            <a:fld id="{D15DF628-CE87-4244-923A-8D5D0CA675A9}" type="slidenum">
              <a:rPr lang="en-US" smtClean="0"/>
              <a:t>1</a:t>
            </a:fld>
            <a:endParaRPr lang="en-US"/>
          </a:p>
        </p:txBody>
      </p:sp>
    </p:spTree>
    <p:extLst>
      <p:ext uri="{BB962C8B-B14F-4D97-AF65-F5344CB8AC3E}">
        <p14:creationId xmlns:p14="http://schemas.microsoft.com/office/powerpoint/2010/main" val="1488512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marL="857250" indent="-857250" algn="l">
              <a:buFont typeface="Arial" pitchFamily="34" charset="0"/>
              <a:buChar char="•"/>
            </a:pPr>
            <a:r>
              <a:rPr lang="en-US" sz="1200" dirty="0">
                <a:latin typeface="Lato Light" pitchFamily="34" charset="0"/>
              </a:rPr>
              <a:t>Express Choctaw heritage and culture</a:t>
            </a:r>
          </a:p>
          <a:p>
            <a:pPr marL="857250" indent="-857250" algn="l">
              <a:buFont typeface="Arial" pitchFamily="34" charset="0"/>
              <a:buChar char="•"/>
            </a:pPr>
            <a:r>
              <a:rPr lang="en-US" sz="1200" dirty="0">
                <a:latin typeface="Lato Light" pitchFamily="34" charset="0"/>
              </a:rPr>
              <a:t>Create Choctaw design vocabulary</a:t>
            </a:r>
          </a:p>
          <a:p>
            <a:pPr marL="857250" indent="-857250" algn="l">
              <a:buFont typeface="Arial" pitchFamily="34" charset="0"/>
              <a:buChar char="•"/>
            </a:pPr>
            <a:r>
              <a:rPr lang="en-US" sz="1200" dirty="0">
                <a:latin typeface="Lato Light" pitchFamily="34" charset="0"/>
              </a:rPr>
              <a:t>Bring the outside in</a:t>
            </a:r>
          </a:p>
          <a:p>
            <a:pPr marL="857250" indent="-857250" algn="l">
              <a:buFont typeface="Arial" pitchFamily="34" charset="0"/>
              <a:buChar char="•"/>
            </a:pPr>
            <a:r>
              <a:rPr lang="en-US" sz="1200" dirty="0">
                <a:latin typeface="Lato Light" pitchFamily="34" charset="0"/>
              </a:rPr>
              <a:t>Easy access to services</a:t>
            </a:r>
          </a:p>
          <a:p>
            <a:pPr marL="857250" indent="-857250" algn="l">
              <a:buFont typeface="Arial" pitchFamily="34" charset="0"/>
              <a:buChar char="•"/>
            </a:pPr>
            <a:r>
              <a:rPr lang="en-US" sz="1200" dirty="0">
                <a:latin typeface="Lato Light" pitchFamily="34" charset="0"/>
              </a:rPr>
              <a:t>Welcoming to the Choctaw and visitors</a:t>
            </a:r>
          </a:p>
          <a:p>
            <a:pPr marL="857250" indent="-857250" algn="l">
              <a:buFont typeface="Arial" pitchFamily="34" charset="0"/>
              <a:buChar char="•"/>
            </a:pPr>
            <a:r>
              <a:rPr lang="en-US" sz="1200" dirty="0">
                <a:latin typeface="Lato Light" pitchFamily="34" charset="0"/>
              </a:rPr>
              <a:t>More efficient operations</a:t>
            </a:r>
          </a:p>
          <a:p>
            <a:pPr marL="857250" indent="-857250" algn="l">
              <a:buFont typeface="Arial" pitchFamily="34" charset="0"/>
              <a:buChar char="•"/>
            </a:pPr>
            <a:r>
              <a:rPr lang="en-US" sz="1200" dirty="0">
                <a:latin typeface="Lato Light" pitchFamily="34" charset="0"/>
              </a:rPr>
              <a:t>Sustainable design</a:t>
            </a:r>
          </a:p>
          <a:p>
            <a:endParaRPr lang="en-US" dirty="0"/>
          </a:p>
          <a:p>
            <a:r>
              <a:rPr lang="en-US" sz="1400" b="1" dirty="0" err="1"/>
              <a:t>frankfurt</a:t>
            </a:r>
            <a:r>
              <a:rPr lang="en-US" sz="1400" b="1" dirty="0"/>
              <a:t> short </a:t>
            </a:r>
            <a:r>
              <a:rPr lang="en-US" sz="1400" b="1" dirty="0" err="1"/>
              <a:t>bruza</a:t>
            </a:r>
            <a:r>
              <a:rPr lang="en-US" sz="1400" b="1" dirty="0"/>
              <a:t> -OKC</a:t>
            </a:r>
          </a:p>
        </p:txBody>
      </p:sp>
      <p:sp>
        <p:nvSpPr>
          <p:cNvPr id="4" name="Date Placeholder 3"/>
          <p:cNvSpPr>
            <a:spLocks noGrp="1"/>
          </p:cNvSpPr>
          <p:nvPr>
            <p:ph type="dt" idx="10"/>
          </p:nvPr>
        </p:nvSpPr>
        <p:spPr/>
        <p:txBody>
          <a:bodyPr/>
          <a:lstStyle/>
          <a:p>
            <a:fld id="{73409276-1B0C-4CB7-949D-4031398C82B0}" type="datetime1">
              <a:rPr lang="en-US" smtClean="0"/>
              <a:t>6/25/2021</a:t>
            </a:fld>
            <a:endParaRPr lang="en-US"/>
          </a:p>
        </p:txBody>
      </p:sp>
    </p:spTree>
    <p:extLst>
      <p:ext uri="{BB962C8B-B14F-4D97-AF65-F5344CB8AC3E}">
        <p14:creationId xmlns:p14="http://schemas.microsoft.com/office/powerpoint/2010/main" val="3440695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3038BB90-6688-4940-8F03-0A26CB011F20}" type="datetime1">
              <a:rPr lang="en-US" smtClean="0"/>
              <a:t>6/25/2021</a:t>
            </a:fld>
            <a:endParaRPr lang="en-US"/>
          </a:p>
        </p:txBody>
      </p:sp>
    </p:spTree>
    <p:extLst>
      <p:ext uri="{BB962C8B-B14F-4D97-AF65-F5344CB8AC3E}">
        <p14:creationId xmlns:p14="http://schemas.microsoft.com/office/powerpoint/2010/main" val="3440695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02122"/>
                </a:solidFill>
                <a:effectLst/>
                <a:latin typeface="Arial" panose="020B0604020202020204" pitchFamily="34" charset="0"/>
              </a:rPr>
              <a:t>It is said that Two brothers, </a:t>
            </a:r>
            <a:r>
              <a:rPr lang="en-US" b="0" i="0" u="none" strike="noStrike" dirty="0" err="1">
                <a:solidFill>
                  <a:srgbClr val="0645AD"/>
                </a:solidFill>
                <a:effectLst/>
                <a:latin typeface="Arial" panose="020B0604020202020204" pitchFamily="34" charset="0"/>
                <a:hlinkClick r:id="rId3" tooltip="Southeastern Ceremonial Complex"/>
              </a:rPr>
              <a:t>Chata</a:t>
            </a:r>
            <a:r>
              <a:rPr lang="en-US" b="0" i="0" dirty="0">
                <a:solidFill>
                  <a:srgbClr val="202122"/>
                </a:solidFill>
                <a:effectLst/>
                <a:latin typeface="Arial" panose="020B0604020202020204" pitchFamily="34" charset="0"/>
              </a:rPr>
              <a:t> and </a:t>
            </a:r>
            <a:r>
              <a:rPr lang="en-US" b="0" i="0" u="none" strike="noStrike" dirty="0" err="1">
                <a:solidFill>
                  <a:srgbClr val="0645AD"/>
                </a:solidFill>
                <a:effectLst/>
                <a:latin typeface="Arial" panose="020B0604020202020204" pitchFamily="34" charset="0"/>
                <a:hlinkClick r:id="rId4"/>
              </a:rPr>
              <a:t>Chicksah</a:t>
            </a:r>
            <a:r>
              <a:rPr lang="en-US" b="0" i="0" dirty="0">
                <a:solidFill>
                  <a:srgbClr val="202122"/>
                </a:solidFill>
                <a:effectLst/>
                <a:latin typeface="Arial" panose="020B0604020202020204" pitchFamily="34" charset="0"/>
              </a:rPr>
              <a:t>, led the original </a:t>
            </a:r>
            <a:r>
              <a:rPr lang="en-US" b="0" i="0" dirty="0" err="1">
                <a:solidFill>
                  <a:srgbClr val="202122"/>
                </a:solidFill>
                <a:effectLst/>
                <a:latin typeface="Arial" panose="020B0604020202020204" pitchFamily="34" charset="0"/>
              </a:rPr>
              <a:t>choctow</a:t>
            </a:r>
            <a:r>
              <a:rPr lang="en-US" b="0" i="0" dirty="0">
                <a:solidFill>
                  <a:srgbClr val="202122"/>
                </a:solidFill>
                <a:effectLst/>
                <a:latin typeface="Arial" panose="020B0604020202020204" pitchFamily="34" charset="0"/>
              </a:rPr>
              <a:t> people from a land in the far west that had ceased to prosper. The people traveled for a long time, guided by a </a:t>
            </a:r>
            <a:r>
              <a:rPr lang="en-US" b="0" i="0" u="none" strike="noStrike" dirty="0">
                <a:solidFill>
                  <a:srgbClr val="0645AD"/>
                </a:solidFill>
                <a:effectLst/>
                <a:latin typeface="Arial" panose="020B0604020202020204" pitchFamily="34" charset="0"/>
                <a:hlinkClick r:id="rId5"/>
              </a:rPr>
              <a:t>magical pole</a:t>
            </a:r>
            <a:r>
              <a:rPr lang="en-US" b="0" i="0" dirty="0">
                <a:solidFill>
                  <a:srgbClr val="202122"/>
                </a:solidFill>
                <a:effectLst/>
                <a:latin typeface="Arial" panose="020B0604020202020204" pitchFamily="34" charset="0"/>
              </a:rPr>
              <a:t> . Each night, when the people stopped to camp, the pole was placed in the ground, and in the morning the people would travel in the direction in which the pole leaned.</a:t>
            </a:r>
          </a:p>
          <a:p>
            <a:pPr algn="l"/>
            <a:r>
              <a:rPr lang="en-US" b="0" i="0" dirty="0">
                <a:solidFill>
                  <a:srgbClr val="202122"/>
                </a:solidFill>
                <a:effectLst/>
                <a:latin typeface="Arial" panose="020B0604020202020204" pitchFamily="34" charset="0"/>
              </a:rPr>
              <a:t>After travelling for a very long time, they finally came to a place where the pole stood upright. In this place, they laid to rest the bones of their ancestors, which they had carried in buffalo sacks from the original land in the west.</a:t>
            </a:r>
          </a:p>
          <a:p>
            <a:endParaRPr lang="en-US" b="0" i="0" dirty="0">
              <a:solidFill>
                <a:srgbClr val="000000"/>
              </a:solidFill>
              <a:effectLst/>
              <a:latin typeface="Book Antiqua" panose="02040602050305030304" pitchFamily="18" charset="0"/>
            </a:endParaRPr>
          </a:p>
          <a:p>
            <a:endParaRPr lang="en-US" b="0" i="0" dirty="0">
              <a:solidFill>
                <a:srgbClr val="000000"/>
              </a:solidFill>
              <a:effectLst/>
              <a:latin typeface="Book Antiqua" panose="02040602050305030304" pitchFamily="18" charset="0"/>
            </a:endParaRPr>
          </a:p>
          <a:p>
            <a:r>
              <a:rPr lang="en-US" b="0" i="0" dirty="0">
                <a:solidFill>
                  <a:srgbClr val="000000"/>
                </a:solidFill>
                <a:effectLst/>
                <a:latin typeface="Book Antiqua" panose="02040602050305030304" pitchFamily="18" charset="0"/>
              </a:rPr>
              <a:t>The Leaning Pole leading to the headquarters represents this pole that led the Choctaw people to their homeland. The second one Infront of the building is straight - symbolizing that they have found home.</a:t>
            </a:r>
            <a:endParaRPr lang="en-US" dirty="0"/>
          </a:p>
        </p:txBody>
      </p:sp>
      <p:sp>
        <p:nvSpPr>
          <p:cNvPr id="4" name="Slide Number Placeholder 3"/>
          <p:cNvSpPr>
            <a:spLocks noGrp="1"/>
          </p:cNvSpPr>
          <p:nvPr>
            <p:ph type="sldNum" sz="quarter" idx="5"/>
          </p:nvPr>
        </p:nvSpPr>
        <p:spPr/>
        <p:txBody>
          <a:bodyPr/>
          <a:lstStyle/>
          <a:p>
            <a:fld id="{D15DF628-CE87-4244-923A-8D5D0CA675A9}" type="slidenum">
              <a:rPr lang="en-US" smtClean="0"/>
              <a:t>4</a:t>
            </a:fld>
            <a:endParaRPr lang="en-US"/>
          </a:p>
        </p:txBody>
      </p:sp>
    </p:spTree>
    <p:extLst>
      <p:ext uri="{BB962C8B-B14F-4D97-AF65-F5344CB8AC3E}">
        <p14:creationId xmlns:p14="http://schemas.microsoft.com/office/powerpoint/2010/main" val="263257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l"/>
            <a:r>
              <a:rPr lang="en-US" b="0" i="0" dirty="0">
                <a:solidFill>
                  <a:srgbClr val="000000"/>
                </a:solidFill>
                <a:effectLst/>
                <a:latin typeface="Book Antiqua" panose="02040602050305030304" pitchFamily="18" charset="0"/>
              </a:rPr>
              <a:t>The diamond often represents the Eastern Diamondback Rattlesnake, but when in a border, such as on the outside of the headquarters and in Choctaw clothing, it represents a pathway. You see diamond stepping stones placed within the landscaping.</a:t>
            </a:r>
          </a:p>
          <a:p>
            <a:pPr algn="l"/>
            <a:r>
              <a:rPr lang="en-US" b="0" i="0" dirty="0">
                <a:solidFill>
                  <a:srgbClr val="000000"/>
                </a:solidFill>
                <a:effectLst/>
                <a:latin typeface="Book Antiqua" panose="02040602050305030304" pitchFamily="18" charset="0"/>
              </a:rPr>
              <a:t>When visiting the headquarters diamonds can be found in many places inside such as the water wall behind the front desk and the walls of the gift shop.</a:t>
            </a:r>
          </a:p>
          <a:p>
            <a:pPr algn="l"/>
            <a:endParaRPr lang="en-US" b="0" i="0" dirty="0">
              <a:solidFill>
                <a:srgbClr val="000000"/>
              </a:solidFill>
              <a:effectLst/>
              <a:latin typeface="Book Antiqua" panose="02040602050305030304" pitchFamily="18" charset="0"/>
            </a:endParaRPr>
          </a:p>
          <a:p>
            <a:pPr algn="l"/>
            <a:r>
              <a:rPr lang="en-US" b="0" i="0" dirty="0">
                <a:solidFill>
                  <a:srgbClr val="000000"/>
                </a:solidFill>
                <a:effectLst/>
                <a:latin typeface="Book Antiqua" panose="02040602050305030304" pitchFamily="18" charset="0"/>
              </a:rPr>
              <a:t>Diamonds can also be found in the windows of the headquarters.</a:t>
            </a:r>
          </a:p>
          <a:p>
            <a:endParaRPr lang="en-US" dirty="0"/>
          </a:p>
        </p:txBody>
      </p:sp>
    </p:spTree>
    <p:extLst>
      <p:ext uri="{BB962C8B-B14F-4D97-AF65-F5344CB8AC3E}">
        <p14:creationId xmlns:p14="http://schemas.microsoft.com/office/powerpoint/2010/main" val="3440695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b="0" i="0" dirty="0">
                <a:solidFill>
                  <a:srgbClr val="000000"/>
                </a:solidFill>
                <a:effectLst/>
                <a:latin typeface="Book Antiqua" panose="02040602050305030304" pitchFamily="18" charset="0"/>
              </a:rPr>
              <a:t>natural stone on the outside of the building represents the  connection with nature while the red brick is a reminder of the former headquarters. Each floor of the headquarters represents a different element of nature: earth, wind, fire/sun and water.</a:t>
            </a:r>
            <a:endParaRPr lang="en-US" dirty="0"/>
          </a:p>
        </p:txBody>
      </p:sp>
    </p:spTree>
    <p:extLst>
      <p:ext uri="{BB962C8B-B14F-4D97-AF65-F5344CB8AC3E}">
        <p14:creationId xmlns:p14="http://schemas.microsoft.com/office/powerpoint/2010/main" val="344069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Connection with these elements are shown in each of the floors using different materials and textures.</a:t>
            </a:r>
          </a:p>
        </p:txBody>
      </p:sp>
      <p:sp>
        <p:nvSpPr>
          <p:cNvPr id="4" name="Date Placeholder 3"/>
          <p:cNvSpPr>
            <a:spLocks noGrp="1"/>
          </p:cNvSpPr>
          <p:nvPr>
            <p:ph type="dt" idx="10"/>
          </p:nvPr>
        </p:nvSpPr>
        <p:spPr/>
        <p:txBody>
          <a:bodyPr/>
          <a:lstStyle/>
          <a:p>
            <a:fld id="{3038BB90-6688-4940-8F03-0A26CB011F20}" type="datetime1">
              <a:rPr lang="en-US" smtClean="0"/>
              <a:t>6/25/2021</a:t>
            </a:fld>
            <a:endParaRPr lang="en-US"/>
          </a:p>
        </p:txBody>
      </p:sp>
    </p:spTree>
    <p:extLst>
      <p:ext uri="{BB962C8B-B14F-4D97-AF65-F5344CB8AC3E}">
        <p14:creationId xmlns:p14="http://schemas.microsoft.com/office/powerpoint/2010/main" val="3440695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b="0" i="0" dirty="0">
                <a:solidFill>
                  <a:srgbClr val="000000"/>
                </a:solidFill>
                <a:effectLst/>
                <a:latin typeface="Book Antiqua" panose="02040602050305030304" pitchFamily="18" charset="0"/>
              </a:rPr>
              <a:t>Even the restaurant has a lot of associated symbology. Its called Roots, and has the Choctaw Family Tree, which features diamonds, feathers and leaves. Another tribute to family, an art collage of Choctaw people and their families mounted on acrylic, can be found in Roots near the doors leading to the outside patio.</a:t>
            </a:r>
            <a:endParaRPr lang="en-US" dirty="0"/>
          </a:p>
        </p:txBody>
      </p:sp>
      <p:sp>
        <p:nvSpPr>
          <p:cNvPr id="4" name="Date Placeholder 3"/>
          <p:cNvSpPr>
            <a:spLocks noGrp="1"/>
          </p:cNvSpPr>
          <p:nvPr>
            <p:ph type="dt" idx="10"/>
          </p:nvPr>
        </p:nvSpPr>
        <p:spPr/>
        <p:txBody>
          <a:bodyPr/>
          <a:lstStyle/>
          <a:p>
            <a:fld id="{3038BB90-6688-4940-8F03-0A26CB011F20}" type="datetime1">
              <a:rPr lang="en-US" smtClean="0"/>
              <a:t>6/25/2021</a:t>
            </a:fld>
            <a:endParaRPr lang="en-US"/>
          </a:p>
        </p:txBody>
      </p:sp>
    </p:spTree>
    <p:extLst>
      <p:ext uri="{BB962C8B-B14F-4D97-AF65-F5344CB8AC3E}">
        <p14:creationId xmlns:p14="http://schemas.microsoft.com/office/powerpoint/2010/main" val="3440695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C181D-93B3-41BF-BA6B-705279BB83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246D4D-DAE8-4DCD-9D71-158E03A153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BA4464-1862-4E23-BCA1-1CB50E979662}"/>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9F85AF7D-0539-4837-9E5D-C7E3A6492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36A787-218B-4232-9F19-A5C6A0564E2D}"/>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186526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4041C-98A0-4812-A842-B8EF2B7F46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B588EE-DBEC-43B4-A137-837F21A769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A0DF9-1F11-45B5-9949-1C3A17FC8BF3}"/>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C732D7CA-AFD9-497F-A875-C3E3B2AE06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D7168-786C-45AD-A852-B2C4DC0C1C4B}"/>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375271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F2619-D1A4-4174-A2CE-3F15CE7128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4FAAFB-F013-4281-A23F-8CE4CBEE66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D30462-B9B4-42D4-B0C0-D3E7DB53CB35}"/>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08BA2EB2-34B8-4CA7-BFC8-848B225DE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7028C-A8F1-42F7-8E27-B32379299998}"/>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2004379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7910-D36E-42DF-9A9D-DD8F695D13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9ECD31-4C57-4D62-9DC0-5419BF3F09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347AAB-5565-4693-9F6F-F409AB73DA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CF65A9-D660-4DF2-9812-FA3DE90C58EA}"/>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6" name="Footer Placeholder 5">
            <a:extLst>
              <a:ext uri="{FF2B5EF4-FFF2-40B4-BE49-F238E27FC236}">
                <a16:creationId xmlns:a16="http://schemas.microsoft.com/office/drawing/2014/main" id="{6F6BD744-04AF-4D3C-8292-FE8F934BBD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6E5914-1D7B-424B-AEFD-55FBB67CD4BE}"/>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1711842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326B-2E0A-4C34-9DA3-D9CDB0E29E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988AF3-4C87-44A9-8A7A-625B4168FA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519B5D-CD42-41E8-BC62-82154B5ED0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28F5A1-DD75-4B1B-96D0-29F455F2E0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35A65-970D-4583-946D-F066DFA0C0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BEE56F-8347-4A79-B400-3FB7D256F206}"/>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8" name="Footer Placeholder 7">
            <a:extLst>
              <a:ext uri="{FF2B5EF4-FFF2-40B4-BE49-F238E27FC236}">
                <a16:creationId xmlns:a16="http://schemas.microsoft.com/office/drawing/2014/main" id="{66E84FED-2B8E-4028-A4BB-A755CF5874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F6A6E1-4A23-4676-89DD-5F2179C1FD90}"/>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412746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E504-4C2F-4593-A039-CA5DEBBCF7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D04774-5899-4A67-B513-43FCB9C45F9C}"/>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4" name="Footer Placeholder 3">
            <a:extLst>
              <a:ext uri="{FF2B5EF4-FFF2-40B4-BE49-F238E27FC236}">
                <a16:creationId xmlns:a16="http://schemas.microsoft.com/office/drawing/2014/main" id="{72D84852-3771-4C28-A45A-4DD94EAC4C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21841D-C062-41A4-90F5-0BDAAA447424}"/>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111506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529DFD-935D-4543-B1DA-061F16FF6E03}"/>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3" name="Footer Placeholder 2">
            <a:extLst>
              <a:ext uri="{FF2B5EF4-FFF2-40B4-BE49-F238E27FC236}">
                <a16:creationId xmlns:a16="http://schemas.microsoft.com/office/drawing/2014/main" id="{4513BF62-7D11-4E38-801F-A82AC602F2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FEF49C-5158-427F-A4AB-26D3D9571528}"/>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3247575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44E4-12AE-4655-95C9-B49FA66278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E2D4FF-E0D1-4FEA-A2B9-42587B57AE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301709-1027-413F-9DD4-215F775CB6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1EB45-83B9-48D1-88F6-AB8C63187B18}"/>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6" name="Footer Placeholder 5">
            <a:extLst>
              <a:ext uri="{FF2B5EF4-FFF2-40B4-BE49-F238E27FC236}">
                <a16:creationId xmlns:a16="http://schemas.microsoft.com/office/drawing/2014/main" id="{449B24AC-4C83-4F74-BBB0-2FC0476743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20A005-11A5-4F10-B965-B348D612CA68}"/>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79724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1AB0-EE1A-4E7A-877B-147203A01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B96953-4267-4BA2-B523-C937FE67C9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CD4D27-1062-4AAB-9F41-7A4CD9B596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45C9E-0F9E-4DCB-9AB4-21112B719DF7}"/>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6" name="Footer Placeholder 5">
            <a:extLst>
              <a:ext uri="{FF2B5EF4-FFF2-40B4-BE49-F238E27FC236}">
                <a16:creationId xmlns:a16="http://schemas.microsoft.com/office/drawing/2014/main" id="{8649E6CF-FDD8-49F2-ABED-64B3362161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3E223E-9E6A-48C2-B741-F647C12882F3}"/>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184182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B0B3-56F0-4321-8D80-145D9EEC7B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E9AB09-A720-4EA0-8854-DD6500BC02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11995D-2BCC-4671-9737-882DAB1B48FA}"/>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4DEB5E9C-2F17-495B-8222-690EEA6F17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E859EF-CDE5-431C-BB3A-F5C068DDFBCA}"/>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870235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9873C-6DC3-44D2-836F-AA52B1E910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B868F7-028C-433F-AD41-F3F625B853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FF6758-E6A5-44B8-96A1-C1C4A4F8AC93}"/>
              </a:ext>
            </a:extLst>
          </p:cNvPr>
          <p:cNvSpPr>
            <a:spLocks noGrp="1"/>
          </p:cNvSpPr>
          <p:nvPr>
            <p:ph type="dt" sz="half" idx="10"/>
          </p:nvPr>
        </p:nvSpPr>
        <p:spPr/>
        <p:txBody>
          <a:body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23B4B513-5B02-4086-92C4-81D7294672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322C0-53C6-4469-A601-4706A6F4D9AC}"/>
              </a:ext>
            </a:extLst>
          </p:cNvPr>
          <p:cNvSpPr>
            <a:spLocks noGrp="1"/>
          </p:cNvSpPr>
          <p:nvPr>
            <p:ph type="sldNum" sz="quarter" idx="12"/>
          </p:nvPr>
        </p:nvSpPr>
        <p:spPr/>
        <p:txBody>
          <a:bodyPr/>
          <a:lstStyle/>
          <a:p>
            <a:fld id="{6620C628-BEE3-420F-9F9D-B536709E9AE0}" type="slidenum">
              <a:rPr lang="en-US" smtClean="0"/>
              <a:t>‹#›</a:t>
            </a:fld>
            <a:endParaRPr lang="en-US"/>
          </a:p>
        </p:txBody>
      </p:sp>
    </p:spTree>
    <p:extLst>
      <p:ext uri="{BB962C8B-B14F-4D97-AF65-F5344CB8AC3E}">
        <p14:creationId xmlns:p14="http://schemas.microsoft.com/office/powerpoint/2010/main" val="2224548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ytuł i podtytuł">
    <p:spTree>
      <p:nvGrpSpPr>
        <p:cNvPr id="1" name=""/>
        <p:cNvGrpSpPr/>
        <p:nvPr/>
      </p:nvGrpSpPr>
      <p:grpSpPr>
        <a:xfrm>
          <a:off x="0" y="0"/>
          <a:ext cx="0" cy="0"/>
          <a:chOff x="0" y="0"/>
          <a:chExt cx="0" cy="0"/>
        </a:xfrm>
      </p:grpSpPr>
      <p:sp>
        <p:nvSpPr>
          <p:cNvPr id="6" name="Symbol zastępczy tekstu 5"/>
          <p:cNvSpPr>
            <a:spLocks noGrp="1"/>
          </p:cNvSpPr>
          <p:nvPr>
            <p:ph type="body" sz="quarter" idx="10" hasCustomPrompt="1"/>
          </p:nvPr>
        </p:nvSpPr>
        <p:spPr>
          <a:xfrm>
            <a:off x="624006" y="2372003"/>
            <a:ext cx="4756883" cy="1282578"/>
          </a:xfrm>
          <a:prstGeom prst="rect">
            <a:avLst/>
          </a:prstGeom>
          <a:effectLst>
            <a:outerShdw blurRad="127000" dist="76200" dir="2700000" algn="tl" rotWithShape="0">
              <a:prstClr val="black">
                <a:alpha val="75000"/>
              </a:prstClr>
            </a:outerShdw>
          </a:effectLst>
        </p:spPr>
        <p:txBody>
          <a:bodyPr/>
          <a:lstStyle>
            <a:lvl1pPr algn="l">
              <a:lnSpc>
                <a:spcPts val="5000"/>
              </a:lnSpc>
              <a:spcBef>
                <a:spcPts val="0"/>
              </a:spcBef>
              <a:defRPr lang="en-US" sz="4800" baseline="0" dirty="0">
                <a:solidFill>
                  <a:srgbClr val="FFFFFF"/>
                </a:solidFill>
                <a:latin typeface="Nexa Bold"/>
                <a:ea typeface="Nexa Bold"/>
                <a:cs typeface="Nexa Bold"/>
                <a:sym typeface="Nexa Bold"/>
              </a:defRPr>
            </a:lvl1pPr>
          </a:lstStyle>
          <a:p>
            <a:pPr lvl="0"/>
            <a:r>
              <a:rPr lang="pl-PL" dirty="0"/>
              <a:t>OUR UNIQUE PLAN FOR 2013</a:t>
            </a:r>
            <a:endParaRPr lang="en-US" dirty="0"/>
          </a:p>
        </p:txBody>
      </p:sp>
      <p:sp>
        <p:nvSpPr>
          <p:cNvPr id="8" name="Symbol zastępczy tekstu 7"/>
          <p:cNvSpPr>
            <a:spLocks noGrp="1"/>
          </p:cNvSpPr>
          <p:nvPr>
            <p:ph type="body" sz="quarter" idx="11" hasCustomPrompt="1"/>
          </p:nvPr>
        </p:nvSpPr>
        <p:spPr>
          <a:xfrm>
            <a:off x="624006" y="3654580"/>
            <a:ext cx="2673376" cy="437598"/>
          </a:xfrm>
          <a:prstGeom prst="rect">
            <a:avLst/>
          </a:prstGeom>
        </p:spPr>
        <p:txBody>
          <a:bodyPr anchor="ctr"/>
          <a:lstStyle>
            <a:lvl1pPr algn="l">
              <a:defRPr lang="en-US" sz="2800" baseline="0" dirty="0">
                <a:solidFill>
                  <a:srgbClr val="FFFFFF"/>
                </a:solidFill>
                <a:latin typeface="Nexa Light"/>
                <a:ea typeface="Nexa Light"/>
                <a:cs typeface="Nexa Light"/>
                <a:sym typeface="Nexa Light"/>
              </a:defRPr>
            </a:lvl1pPr>
          </a:lstStyle>
          <a:p>
            <a:pPr lvl="0"/>
            <a:r>
              <a:rPr lang="pl-PL" dirty="0"/>
              <a:t>John Wayne</a:t>
            </a:r>
            <a:endParaRPr lang="en-US" dirty="0"/>
          </a:p>
        </p:txBody>
      </p:sp>
    </p:spTree>
    <p:extLst>
      <p:ext uri="{BB962C8B-B14F-4D97-AF65-F5344CB8AC3E}">
        <p14:creationId xmlns:p14="http://schemas.microsoft.com/office/powerpoint/2010/main" val="31043564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12D8FB-F9EA-4DE9-A9E4-592AC939A0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A8429-EAE4-457F-8BEF-7986E275ED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B8CE3-6B69-4B0F-BA80-BE8F3788F8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C2A3D-FA05-43AA-8079-F79AF142D51B}" type="datetimeFigureOut">
              <a:rPr lang="en-US" smtClean="0"/>
              <a:t>6/25/2021</a:t>
            </a:fld>
            <a:endParaRPr lang="en-US"/>
          </a:p>
        </p:txBody>
      </p:sp>
      <p:sp>
        <p:nvSpPr>
          <p:cNvPr id="5" name="Footer Placeholder 4">
            <a:extLst>
              <a:ext uri="{FF2B5EF4-FFF2-40B4-BE49-F238E27FC236}">
                <a16:creationId xmlns:a16="http://schemas.microsoft.com/office/drawing/2014/main" id="{1A7321E0-65D4-4F6E-8D6E-1E91307D3C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101182-96C3-43AA-8FF6-289860D930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0C628-BEE3-420F-9F9D-B536709E9AE0}" type="slidenum">
              <a:rPr lang="en-US" smtClean="0"/>
              <a:t>‹#›</a:t>
            </a:fld>
            <a:endParaRPr lang="en-US"/>
          </a:p>
        </p:txBody>
      </p:sp>
    </p:spTree>
    <p:extLst>
      <p:ext uri="{BB962C8B-B14F-4D97-AF65-F5344CB8AC3E}">
        <p14:creationId xmlns:p14="http://schemas.microsoft.com/office/powerpoint/2010/main" val="3435234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0A6C70-3528-4C19-8811-8EBED0A84E8F}"/>
              </a:ext>
            </a:extLst>
          </p:cNvPr>
          <p:cNvSpPr/>
          <p:nvPr/>
        </p:nvSpPr>
        <p:spPr>
          <a:xfrm>
            <a:off x="0" y="-19050"/>
            <a:ext cx="12192000" cy="6877050"/>
          </a:xfrm>
          <a:prstGeom prst="rect">
            <a:avLst/>
          </a:prstGeom>
          <a:solidFill>
            <a:srgbClr val="70727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US"/>
          </a:p>
        </p:txBody>
      </p:sp>
      <p:sp>
        <p:nvSpPr>
          <p:cNvPr id="5" name="TextBox 4">
            <a:extLst>
              <a:ext uri="{FF2B5EF4-FFF2-40B4-BE49-F238E27FC236}">
                <a16:creationId xmlns:a16="http://schemas.microsoft.com/office/drawing/2014/main" id="{A999B1E4-A94F-4A6E-8389-0319EA377E27}"/>
              </a:ext>
            </a:extLst>
          </p:cNvPr>
          <p:cNvSpPr txBox="1"/>
          <p:nvPr/>
        </p:nvSpPr>
        <p:spPr>
          <a:xfrm>
            <a:off x="1625600" y="2808553"/>
            <a:ext cx="10392228" cy="1077218"/>
          </a:xfrm>
          <a:prstGeom prst="rect">
            <a:avLst/>
          </a:prstGeom>
          <a:noFill/>
        </p:spPr>
        <p:txBody>
          <a:bodyPr wrap="square" rtlCol="0">
            <a:spAutoFit/>
          </a:bodyPr>
          <a:lstStyle/>
          <a:p>
            <a:r>
              <a:rPr lang="en-US" sz="3200" b="1" i="0" dirty="0">
                <a:solidFill>
                  <a:srgbClr val="202124"/>
                </a:solidFill>
                <a:effectLst/>
                <a:latin typeface="Roboto" panose="020B0604020202020204" pitchFamily="2" charset="0"/>
              </a:rPr>
              <a:t>Architecture</a:t>
            </a:r>
            <a:r>
              <a:rPr lang="en-US" sz="3200" b="0" i="0" dirty="0">
                <a:solidFill>
                  <a:srgbClr val="202124"/>
                </a:solidFill>
                <a:effectLst/>
                <a:latin typeface="Roboto" panose="020B0604020202020204" pitchFamily="2" charset="0"/>
              </a:rPr>
              <a:t> is a product of the </a:t>
            </a:r>
            <a:r>
              <a:rPr lang="en-US" sz="3200" b="1" i="0" dirty="0">
                <a:solidFill>
                  <a:srgbClr val="202124"/>
                </a:solidFill>
                <a:effectLst/>
                <a:latin typeface="Roboto" panose="020B0604020202020204" pitchFamily="2" charset="0"/>
              </a:rPr>
              <a:t>culture</a:t>
            </a:r>
            <a:r>
              <a:rPr lang="en-US" sz="3200" b="0" i="0" dirty="0">
                <a:solidFill>
                  <a:srgbClr val="202124"/>
                </a:solidFill>
                <a:effectLst/>
                <a:latin typeface="Roboto" panose="020B0604020202020204" pitchFamily="2" charset="0"/>
              </a:rPr>
              <a:t> that it was designed for.</a:t>
            </a:r>
            <a:endParaRPr lang="en-US" sz="1100" dirty="0">
              <a:solidFill>
                <a:schemeClr val="bg1"/>
              </a:solidFill>
            </a:endParaRPr>
          </a:p>
        </p:txBody>
      </p:sp>
    </p:spTree>
    <p:extLst>
      <p:ext uri="{BB962C8B-B14F-4D97-AF65-F5344CB8AC3E}">
        <p14:creationId xmlns:p14="http://schemas.microsoft.com/office/powerpoint/2010/main" val="29052879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b="4310"/>
          <a:stretch/>
        </p:blipFill>
        <p:spPr>
          <a:xfrm>
            <a:off x="0" y="0"/>
            <a:ext cx="12192000" cy="5833242"/>
          </a:xfrm>
          <a:prstGeom prst="rect">
            <a:avLst/>
          </a:prstGeom>
        </p:spPr>
      </p:pic>
      <p:sp>
        <p:nvSpPr>
          <p:cNvPr id="30" name="TextBox 29"/>
          <p:cNvSpPr txBox="1"/>
          <p:nvPr/>
        </p:nvSpPr>
        <p:spPr>
          <a:xfrm>
            <a:off x="760095" y="5998009"/>
            <a:ext cx="9653906" cy="63607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latinLnBrk="1" hangingPunct="0"/>
            <a:r>
              <a:rPr lang="en-US" sz="2200" b="1" dirty="0">
                <a:latin typeface="Nexa Bold" pitchFamily="50" charset="0"/>
                <a:sym typeface="Gill Sans"/>
              </a:rPr>
              <a:t>CHOCTAW NATION HEADQUARTERS MASTER PLAN</a:t>
            </a:r>
          </a:p>
          <a:p>
            <a:pPr defTabSz="412750" latinLnBrk="1" hangingPunct="0"/>
            <a:r>
              <a:rPr lang="en-US" sz="1600" dirty="0"/>
              <a:t>Durant, Oklahoma</a:t>
            </a:r>
            <a:endParaRPr lang="en-US" sz="1600" dirty="0">
              <a:sym typeface="Gill Sans"/>
            </a:endParaRPr>
          </a:p>
        </p:txBody>
      </p:sp>
      <p:pic>
        <p:nvPicPr>
          <p:cNvPr id="4" name="Picture 2" descr="N:\New Fire Native Design Group\Branding\Logo\NewFireNative2.jpg">
            <a:extLst>
              <a:ext uri="{FF2B5EF4-FFF2-40B4-BE49-F238E27FC236}">
                <a16:creationId xmlns:a16="http://schemas.microsoft.com/office/drawing/2014/main" id="{A5BD7998-982D-4FD8-BA47-E4321065683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38009" y="5803666"/>
            <a:ext cx="1253991" cy="10543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SB Architects &amp; Engineers » FSB | DefineDesignDeliver">
            <a:extLst>
              <a:ext uri="{FF2B5EF4-FFF2-40B4-BE49-F238E27FC236}">
                <a16:creationId xmlns:a16="http://schemas.microsoft.com/office/drawing/2014/main" id="{E55F9211-5FCB-4E8D-AAF5-2EE8F8450D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0589" y="5833242"/>
            <a:ext cx="1487420" cy="1054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81137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600" r="3600"/>
          <a:stretch/>
        </p:blipFill>
        <p:spPr>
          <a:xfrm>
            <a:off x="0" y="0"/>
            <a:ext cx="12192000" cy="6858000"/>
          </a:xfrm>
          <a:prstGeom prst="rect">
            <a:avLst/>
          </a:prstGeom>
        </p:spPr>
      </p:pic>
    </p:spTree>
    <p:extLst>
      <p:ext uri="{BB962C8B-B14F-4D97-AF65-F5344CB8AC3E}">
        <p14:creationId xmlns:p14="http://schemas.microsoft.com/office/powerpoint/2010/main" val="245951509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CCAACE-815D-4A79-875A-B7EFC28F7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6094EA6-EE37-4C31-86B7-B593D035A4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1093" r="-2" b="3811"/>
          <a:stretch/>
        </p:blipFill>
        <p:spPr>
          <a:xfrm>
            <a:off x="20" y="10"/>
            <a:ext cx="6095980" cy="6857990"/>
          </a:xfrm>
          <a:prstGeom prst="rect">
            <a:avLst/>
          </a:prstGeom>
        </p:spPr>
      </p:pic>
      <p:pic>
        <p:nvPicPr>
          <p:cNvPr id="5" name="Picture 4">
            <a:extLst>
              <a:ext uri="{FF2B5EF4-FFF2-40B4-BE49-F238E27FC236}">
                <a16:creationId xmlns:a16="http://schemas.microsoft.com/office/drawing/2014/main" id="{E61D2296-9C82-4FF7-A40C-EE89EBBDFEF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281" r="26052" b="1"/>
          <a:stretch/>
        </p:blipFill>
        <p:spPr>
          <a:xfrm>
            <a:off x="6096000" y="10"/>
            <a:ext cx="6096000" cy="6857990"/>
          </a:xfrm>
          <a:prstGeom prst="rect">
            <a:avLst/>
          </a:prstGeom>
        </p:spPr>
      </p:pic>
    </p:spTree>
    <p:extLst>
      <p:ext uri="{BB962C8B-B14F-4D97-AF65-F5344CB8AC3E}">
        <p14:creationId xmlns:p14="http://schemas.microsoft.com/office/powerpoint/2010/main" val="4286365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33158"/>
          <a:stretch/>
        </p:blipFill>
        <p:spPr>
          <a:xfrm>
            <a:off x="0" y="-1"/>
            <a:ext cx="6961160" cy="68580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8501" y="0"/>
            <a:ext cx="5143500" cy="342900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b="1755"/>
          <a:stretch/>
        </p:blipFill>
        <p:spPr>
          <a:xfrm>
            <a:off x="7048501" y="3489159"/>
            <a:ext cx="5143500" cy="3368841"/>
          </a:xfrm>
          <a:prstGeom prst="rect">
            <a:avLst/>
          </a:prstGeom>
        </p:spPr>
      </p:pic>
    </p:spTree>
    <p:extLst>
      <p:ext uri="{BB962C8B-B14F-4D97-AF65-F5344CB8AC3E}">
        <p14:creationId xmlns:p14="http://schemas.microsoft.com/office/powerpoint/2010/main" val="409070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9133" t="535" r="10249" b="-535"/>
          <a:stretch/>
        </p:blipFill>
        <p:spPr>
          <a:xfrm>
            <a:off x="-20320" y="3077183"/>
            <a:ext cx="4663440" cy="3801137"/>
          </a:xfrm>
          <a:prstGeom prst="rect">
            <a:avLst/>
          </a:prstGeom>
        </p:spPr>
      </p:pic>
      <p:sp>
        <p:nvSpPr>
          <p:cNvPr id="5" name="TextBox 4"/>
          <p:cNvSpPr txBox="1"/>
          <p:nvPr/>
        </p:nvSpPr>
        <p:spPr>
          <a:xfrm>
            <a:off x="196941" y="5724593"/>
            <a:ext cx="6456571" cy="97462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defTabSz="412750" latinLnBrk="1" hangingPunct="0"/>
            <a:r>
              <a:rPr lang="en-US" sz="2200" b="1" dirty="0">
                <a:solidFill>
                  <a:schemeClr val="bg1"/>
                </a:solidFill>
                <a:latin typeface="Nexa Bold" panose="02000000000000000000" pitchFamily="50" charset="0"/>
                <a:sym typeface="Gill Sans"/>
              </a:rPr>
              <a:t>Choctaw Nation </a:t>
            </a:r>
            <a:br>
              <a:rPr lang="en-US" sz="2200" b="1" dirty="0">
                <a:solidFill>
                  <a:schemeClr val="bg1"/>
                </a:solidFill>
                <a:latin typeface="Nexa Bold" panose="02000000000000000000" pitchFamily="50" charset="0"/>
                <a:sym typeface="Gill Sans"/>
              </a:rPr>
            </a:br>
            <a:r>
              <a:rPr lang="en-US" sz="2200" b="1" dirty="0">
                <a:solidFill>
                  <a:schemeClr val="bg1"/>
                </a:solidFill>
                <a:latin typeface="Nexa Bold" panose="02000000000000000000" pitchFamily="50" charset="0"/>
                <a:sym typeface="Gill Sans"/>
              </a:rPr>
              <a:t>Headquarters Master Plan</a:t>
            </a:r>
          </a:p>
          <a:p>
            <a:pPr defTabSz="412750" latinLnBrk="1" hangingPunct="0"/>
            <a:r>
              <a:rPr lang="en-US" sz="1600" dirty="0">
                <a:solidFill>
                  <a:schemeClr val="bg1"/>
                </a:solidFill>
                <a:latin typeface="Nexa Bold" panose="02000000000000000000" pitchFamily="50" charset="0"/>
              </a:rPr>
              <a:t>Durant, Oklahoma</a:t>
            </a:r>
            <a:endParaRPr lang="en-US" sz="1600" dirty="0">
              <a:solidFill>
                <a:schemeClr val="bg1"/>
              </a:solidFill>
              <a:latin typeface="Nexa Bold" panose="02000000000000000000" pitchFamily="50" charset="0"/>
              <a:sym typeface="Gill Sans"/>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8909" r="12790"/>
          <a:stretch/>
        </p:blipFill>
        <p:spPr>
          <a:xfrm>
            <a:off x="-10160" y="3077183"/>
            <a:ext cx="4643120" cy="3771482"/>
          </a:xfrm>
          <a:prstGeom prst="rect">
            <a:avLst/>
          </a:prstGeom>
        </p:spPr>
      </p:pic>
      <p:pic>
        <p:nvPicPr>
          <p:cNvPr id="9219" name="Picture 3" descr="C:\Users\jth\Desktop\CHN HQ Photos\CNHQ 62218 43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7714"/>
          <a:stretch/>
        </p:blipFill>
        <p:spPr bwMode="auto">
          <a:xfrm>
            <a:off x="4723129" y="-10161"/>
            <a:ext cx="7468871" cy="68884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3101"/>
          <a:stretch/>
        </p:blipFill>
        <p:spPr>
          <a:xfrm>
            <a:off x="-25966" y="1"/>
            <a:ext cx="4643120" cy="2999384"/>
          </a:xfrm>
          <a:prstGeom prst="rect">
            <a:avLst/>
          </a:prstGeom>
        </p:spPr>
      </p:pic>
    </p:spTree>
    <p:extLst>
      <p:ext uri="{BB962C8B-B14F-4D97-AF65-F5344CB8AC3E}">
        <p14:creationId xmlns:p14="http://schemas.microsoft.com/office/powerpoint/2010/main" val="132386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8680" r="64785"/>
          <a:stretch/>
        </p:blipFill>
        <p:spPr>
          <a:xfrm>
            <a:off x="9394660" y="3505200"/>
            <a:ext cx="1334503" cy="335280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0631" r="21579"/>
          <a:stretch/>
        </p:blipFill>
        <p:spPr>
          <a:xfrm>
            <a:off x="10820400" y="3505200"/>
            <a:ext cx="1397671" cy="3352800"/>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62123" t="2154" r="12202" b="598"/>
          <a:stretch/>
        </p:blipFill>
        <p:spPr>
          <a:xfrm>
            <a:off x="9394661" y="-1003"/>
            <a:ext cx="1353551" cy="3417971"/>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2839" t="5552" r="62201"/>
          <a:stretch/>
        </p:blipFill>
        <p:spPr>
          <a:xfrm>
            <a:off x="10820400" y="-48126"/>
            <a:ext cx="1371600" cy="3460082"/>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2592" t="-640" r="16276" b="1"/>
          <a:stretch/>
        </p:blipFill>
        <p:spPr>
          <a:xfrm>
            <a:off x="0" y="-42111"/>
            <a:ext cx="4078706" cy="3471111"/>
          </a:xfrm>
          <a:prstGeom prst="rect">
            <a:avLst/>
          </a:prstGeom>
        </p:spPr>
      </p:pic>
      <p:pic>
        <p:nvPicPr>
          <p:cNvPr id="11" name="Picture 10"/>
          <p:cNvPicPr>
            <a:picLocks noChangeAspect="1"/>
          </p:cNvPicPr>
          <p:nvPr/>
        </p:nvPicPr>
        <p:blipFill rotWithShape="1">
          <a:blip r:embed="rId8" cstate="print">
            <a:extLst>
              <a:ext uri="{28A0092B-C50C-407E-A947-70E740481C1C}">
                <a14:useLocalDpi xmlns:a14="http://schemas.microsoft.com/office/drawing/2010/main" val="0"/>
              </a:ext>
            </a:extLst>
          </a:blip>
          <a:srcRect b="2430"/>
          <a:stretch/>
        </p:blipFill>
        <p:spPr>
          <a:xfrm>
            <a:off x="4172953" y="3516228"/>
            <a:ext cx="5137486" cy="3341773"/>
          </a:xfrm>
          <a:prstGeom prst="rect">
            <a:avLst/>
          </a:prstGeom>
        </p:spPr>
      </p:pic>
      <p:pic>
        <p:nvPicPr>
          <p:cNvPr id="12" name="Picture 11"/>
          <p:cNvPicPr>
            <a:picLocks noChangeAspect="1"/>
          </p:cNvPicPr>
          <p:nvPr/>
        </p:nvPicPr>
        <p:blipFill rotWithShape="1">
          <a:blip r:embed="rId9" cstate="print">
            <a:extLst>
              <a:ext uri="{28A0092B-C50C-407E-A947-70E740481C1C}">
                <a14:useLocalDpi xmlns:a14="http://schemas.microsoft.com/office/drawing/2010/main" val="0"/>
              </a:ext>
            </a:extLst>
          </a:blip>
          <a:srcRect r="18901"/>
          <a:stretch/>
        </p:blipFill>
        <p:spPr>
          <a:xfrm>
            <a:off x="-1" y="3505200"/>
            <a:ext cx="4078706" cy="3352800"/>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88995" y="4010"/>
            <a:ext cx="5137486" cy="3424991"/>
          </a:xfrm>
          <a:prstGeom prst="rect">
            <a:avLst/>
          </a:prstGeom>
        </p:spPr>
      </p:pic>
    </p:spTree>
    <p:extLst>
      <p:ext uri="{BB962C8B-B14F-4D97-AF65-F5344CB8AC3E}">
        <p14:creationId xmlns:p14="http://schemas.microsoft.com/office/powerpoint/2010/main" val="273462011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 t="3964" r="-958" b="11299"/>
          <a:stretch/>
        </p:blipFill>
        <p:spPr>
          <a:xfrm>
            <a:off x="-1" y="3429000"/>
            <a:ext cx="6128085" cy="34290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5700" r="20856" b="-2272"/>
          <a:stretch/>
        </p:blipFill>
        <p:spPr>
          <a:xfrm>
            <a:off x="4243137" y="0"/>
            <a:ext cx="3693695" cy="342900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9573" b="5605"/>
          <a:stretch/>
        </p:blipFill>
        <p:spPr>
          <a:xfrm>
            <a:off x="6128084" y="3429000"/>
            <a:ext cx="6063917" cy="3429000"/>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7464"/>
          <a:stretch/>
        </p:blipFill>
        <p:spPr>
          <a:xfrm>
            <a:off x="-1" y="-29155"/>
            <a:ext cx="4186990" cy="3381955"/>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6140" t="-718" r="10687" b="-1"/>
          <a:stretch/>
        </p:blipFill>
        <p:spPr>
          <a:xfrm>
            <a:off x="8009021" y="-29155"/>
            <a:ext cx="4182980" cy="3376863"/>
          </a:xfrm>
          <a:prstGeom prst="rect">
            <a:avLst/>
          </a:prstGeom>
        </p:spPr>
      </p:pic>
    </p:spTree>
    <p:extLst>
      <p:ext uri="{BB962C8B-B14F-4D97-AF65-F5344CB8AC3E}">
        <p14:creationId xmlns:p14="http://schemas.microsoft.com/office/powerpoint/2010/main" val="847504378"/>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1209</TotalTime>
  <Words>520</Words>
  <Application>Microsoft Office PowerPoint</Application>
  <PresentationFormat>Widescreen</PresentationFormat>
  <Paragraphs>35</Paragraphs>
  <Slides>8</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Book Antiqua</vt:lpstr>
      <vt:lpstr>Calibri</vt:lpstr>
      <vt:lpstr>Calibri Light</vt:lpstr>
      <vt:lpstr>Lato Light</vt:lpstr>
      <vt:lpstr>Nexa Bold</vt:lpstr>
      <vt:lpstr>Nexa Light</vt:lpstr>
      <vt:lpstr>Open Sans</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Tilanka Chandrasekera</dc:creator>
  <cp:lastModifiedBy>Tilanka Chandrasekera</cp:lastModifiedBy>
  <cp:revision>31</cp:revision>
  <dcterms:created xsi:type="dcterms:W3CDTF">2021-05-25T22:45:33Z</dcterms:created>
  <dcterms:modified xsi:type="dcterms:W3CDTF">2021-06-25T05:48:20Z</dcterms:modified>
</cp:coreProperties>
</file>